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3" r:id="rId9"/>
    <p:sldId id="266" r:id="rId10"/>
    <p:sldId id="261" r:id="rId11"/>
    <p:sldId id="268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e Beaver" initials="JB" lastIdx="4" clrIdx="0">
    <p:extLst>
      <p:ext uri="{19B8F6BF-5375-455C-9EA6-DF929625EA0E}">
        <p15:presenceInfo xmlns:p15="http://schemas.microsoft.com/office/powerpoint/2012/main" userId="30f6f8163c0b1f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75" autoAdjust="0"/>
  </p:normalViewPr>
  <p:slideViewPr>
    <p:cSldViewPr snapToGrid="0">
      <p:cViewPr varScale="1">
        <p:scale>
          <a:sx n="107" d="100"/>
          <a:sy n="107" d="100"/>
        </p:scale>
        <p:origin x="8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B4EC6A-EBA3-42EF-9ECF-F3C5D45D86AC}" type="doc">
      <dgm:prSet loTypeId="urn:microsoft.com/office/officeart/2005/8/layout/arrow3" loCatId="relationship" qsTypeId="urn:microsoft.com/office/officeart/2005/8/quickstyle/simple2" qsCatId="simple" csTypeId="urn:microsoft.com/office/officeart/2005/8/colors/colorful3" csCatId="colorful" phldr="0"/>
      <dgm:spPr/>
      <dgm:t>
        <a:bodyPr/>
        <a:lstStyle/>
        <a:p>
          <a:endParaRPr lang="en-US"/>
        </a:p>
      </dgm:t>
    </dgm:pt>
    <dgm:pt modelId="{A108F9C0-22C4-4680-8173-40BC8592BFB6}">
      <dgm:prSet phldrT="[Text]" phldr="1"/>
      <dgm:spPr/>
      <dgm:t>
        <a:bodyPr/>
        <a:lstStyle/>
        <a:p>
          <a:endParaRPr lang="en-US"/>
        </a:p>
      </dgm:t>
    </dgm:pt>
    <dgm:pt modelId="{DAC3C7EE-9A0C-41C7-9B84-03304B15BF3B}" type="parTrans" cxnId="{0CC63E14-7A4D-4A66-8C8E-72C8F93A3165}">
      <dgm:prSet/>
      <dgm:spPr/>
      <dgm:t>
        <a:bodyPr/>
        <a:lstStyle/>
        <a:p>
          <a:endParaRPr lang="en-US"/>
        </a:p>
      </dgm:t>
    </dgm:pt>
    <dgm:pt modelId="{469E360A-1AC8-4E62-8F53-1DE0FE633215}" type="sibTrans" cxnId="{0CC63E14-7A4D-4A66-8C8E-72C8F93A3165}">
      <dgm:prSet/>
      <dgm:spPr/>
      <dgm:t>
        <a:bodyPr/>
        <a:lstStyle/>
        <a:p>
          <a:endParaRPr lang="en-US"/>
        </a:p>
      </dgm:t>
    </dgm:pt>
    <dgm:pt modelId="{708FDE1F-C167-458C-A78D-4B07F1F344A6}">
      <dgm:prSet phldrT="[Text]" phldr="1"/>
      <dgm:spPr/>
      <dgm:t>
        <a:bodyPr/>
        <a:lstStyle/>
        <a:p>
          <a:endParaRPr lang="en-US" dirty="0"/>
        </a:p>
      </dgm:t>
    </dgm:pt>
    <dgm:pt modelId="{7E712012-39CE-46B3-B7F5-C3AEA491BD94}" type="sibTrans" cxnId="{902359C9-CDD5-4BCA-B94D-1EABDF980A25}">
      <dgm:prSet/>
      <dgm:spPr/>
      <dgm:t>
        <a:bodyPr/>
        <a:lstStyle/>
        <a:p>
          <a:endParaRPr lang="en-US"/>
        </a:p>
      </dgm:t>
    </dgm:pt>
    <dgm:pt modelId="{2749B845-56F7-4FFC-B561-C7CE3FA399D6}" type="parTrans" cxnId="{902359C9-CDD5-4BCA-B94D-1EABDF980A25}">
      <dgm:prSet/>
      <dgm:spPr/>
      <dgm:t>
        <a:bodyPr/>
        <a:lstStyle/>
        <a:p>
          <a:endParaRPr lang="en-US"/>
        </a:p>
      </dgm:t>
    </dgm:pt>
    <dgm:pt modelId="{49A680A8-59E6-4797-A48F-EEF0466647A3}" type="pres">
      <dgm:prSet presAssocID="{86B4EC6A-EBA3-42EF-9ECF-F3C5D45D86AC}" presName="compositeShape" presStyleCnt="0">
        <dgm:presLayoutVars>
          <dgm:chMax val="2"/>
          <dgm:dir/>
          <dgm:resizeHandles val="exact"/>
        </dgm:presLayoutVars>
      </dgm:prSet>
      <dgm:spPr/>
    </dgm:pt>
    <dgm:pt modelId="{62A56CB8-2030-49F0-8609-0CE6D91F317D}" type="pres">
      <dgm:prSet presAssocID="{86B4EC6A-EBA3-42EF-9ECF-F3C5D45D86AC}" presName="divider" presStyleLbl="fgShp" presStyleIdx="0" presStyleCnt="1"/>
      <dgm:spPr/>
    </dgm:pt>
    <dgm:pt modelId="{8F94945F-23B2-412B-B2CE-628613C95D05}" type="pres">
      <dgm:prSet presAssocID="{708FDE1F-C167-458C-A78D-4B07F1F344A6}" presName="downArrow" presStyleLbl="node1" presStyleIdx="0" presStyleCnt="2"/>
      <dgm:spPr/>
    </dgm:pt>
    <dgm:pt modelId="{28BEC17F-1D70-48C3-B5C4-45F8C23CB950}" type="pres">
      <dgm:prSet presAssocID="{708FDE1F-C167-458C-A78D-4B07F1F344A6}" presName="downArrowText" presStyleLbl="revTx" presStyleIdx="0" presStyleCnt="2">
        <dgm:presLayoutVars>
          <dgm:bulletEnabled val="1"/>
        </dgm:presLayoutVars>
      </dgm:prSet>
      <dgm:spPr/>
    </dgm:pt>
    <dgm:pt modelId="{20D3D044-B4FA-4F82-BD11-ABA0B598912F}" type="pres">
      <dgm:prSet presAssocID="{A108F9C0-22C4-4680-8173-40BC8592BFB6}" presName="upArrow" presStyleLbl="node1" presStyleIdx="1" presStyleCnt="2"/>
      <dgm:spPr/>
    </dgm:pt>
    <dgm:pt modelId="{8348D7E3-1335-4E90-810E-4A3873486A9D}" type="pres">
      <dgm:prSet presAssocID="{A108F9C0-22C4-4680-8173-40BC8592BFB6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0CC63E14-7A4D-4A66-8C8E-72C8F93A3165}" srcId="{86B4EC6A-EBA3-42EF-9ECF-F3C5D45D86AC}" destId="{A108F9C0-22C4-4680-8173-40BC8592BFB6}" srcOrd="1" destOrd="0" parTransId="{DAC3C7EE-9A0C-41C7-9B84-03304B15BF3B}" sibTransId="{469E360A-1AC8-4E62-8F53-1DE0FE633215}"/>
    <dgm:cxn modelId="{74AAD394-4A51-401C-8F90-43D9CF977BFE}" type="presOf" srcId="{A108F9C0-22C4-4680-8173-40BC8592BFB6}" destId="{8348D7E3-1335-4E90-810E-4A3873486A9D}" srcOrd="0" destOrd="0" presId="urn:microsoft.com/office/officeart/2005/8/layout/arrow3"/>
    <dgm:cxn modelId="{6FED17A5-161E-48A1-B4F4-1CA7D93305A7}" type="presOf" srcId="{86B4EC6A-EBA3-42EF-9ECF-F3C5D45D86AC}" destId="{49A680A8-59E6-4797-A48F-EEF0466647A3}" srcOrd="0" destOrd="0" presId="urn:microsoft.com/office/officeart/2005/8/layout/arrow3"/>
    <dgm:cxn modelId="{AA554FB6-BE15-4347-BEE3-B908CA0ECBF0}" type="presOf" srcId="{708FDE1F-C167-458C-A78D-4B07F1F344A6}" destId="{28BEC17F-1D70-48C3-B5C4-45F8C23CB950}" srcOrd="0" destOrd="0" presId="urn:microsoft.com/office/officeart/2005/8/layout/arrow3"/>
    <dgm:cxn modelId="{902359C9-CDD5-4BCA-B94D-1EABDF980A25}" srcId="{86B4EC6A-EBA3-42EF-9ECF-F3C5D45D86AC}" destId="{708FDE1F-C167-458C-A78D-4B07F1F344A6}" srcOrd="0" destOrd="0" parTransId="{2749B845-56F7-4FFC-B561-C7CE3FA399D6}" sibTransId="{7E712012-39CE-46B3-B7F5-C3AEA491BD94}"/>
    <dgm:cxn modelId="{B4BB7623-9E85-4663-AA00-F47BE326810F}" type="presParOf" srcId="{49A680A8-59E6-4797-A48F-EEF0466647A3}" destId="{62A56CB8-2030-49F0-8609-0CE6D91F317D}" srcOrd="0" destOrd="0" presId="urn:microsoft.com/office/officeart/2005/8/layout/arrow3"/>
    <dgm:cxn modelId="{8B83EAE9-8792-4698-9778-54C048FB7510}" type="presParOf" srcId="{49A680A8-59E6-4797-A48F-EEF0466647A3}" destId="{8F94945F-23B2-412B-B2CE-628613C95D05}" srcOrd="1" destOrd="0" presId="urn:microsoft.com/office/officeart/2005/8/layout/arrow3"/>
    <dgm:cxn modelId="{04B74E37-648A-45F0-BEBF-BAC278352EA7}" type="presParOf" srcId="{49A680A8-59E6-4797-A48F-EEF0466647A3}" destId="{28BEC17F-1D70-48C3-B5C4-45F8C23CB950}" srcOrd="2" destOrd="0" presId="urn:microsoft.com/office/officeart/2005/8/layout/arrow3"/>
    <dgm:cxn modelId="{70890222-E849-4837-BF2C-F7212160E7B4}" type="presParOf" srcId="{49A680A8-59E6-4797-A48F-EEF0466647A3}" destId="{20D3D044-B4FA-4F82-BD11-ABA0B598912F}" srcOrd="3" destOrd="0" presId="urn:microsoft.com/office/officeart/2005/8/layout/arrow3"/>
    <dgm:cxn modelId="{AA54DE99-08FA-403A-98DF-27FAA201FD6F}" type="presParOf" srcId="{49A680A8-59E6-4797-A48F-EEF0466647A3}" destId="{8348D7E3-1335-4E90-810E-4A3873486A9D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B3A8F-B6EE-44E7-9450-35083F499BE2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4C64E2C3-305D-490B-8D38-E3B11442C2A0}">
      <dgm:prSet phldrT="[Text]"/>
      <dgm:spPr/>
      <dgm:t>
        <a:bodyPr/>
        <a:lstStyle/>
        <a:p>
          <a:r>
            <a:rPr lang="en-US" dirty="0"/>
            <a:t>Positive</a:t>
          </a:r>
        </a:p>
      </dgm:t>
    </dgm:pt>
    <dgm:pt modelId="{DB14F776-2BE8-4D41-82B6-2A3631A1B841}" type="parTrans" cxnId="{224E334B-C0DE-4CB3-8C26-5264AB2AEA57}">
      <dgm:prSet/>
      <dgm:spPr/>
      <dgm:t>
        <a:bodyPr/>
        <a:lstStyle/>
        <a:p>
          <a:endParaRPr lang="en-US"/>
        </a:p>
      </dgm:t>
    </dgm:pt>
    <dgm:pt modelId="{E3F1C304-6486-432E-BE59-F84985AEB3F1}" type="sibTrans" cxnId="{224E334B-C0DE-4CB3-8C26-5264AB2AEA57}">
      <dgm:prSet/>
      <dgm:spPr/>
      <dgm:t>
        <a:bodyPr/>
        <a:lstStyle/>
        <a:p>
          <a:endParaRPr lang="en-US"/>
        </a:p>
      </dgm:t>
    </dgm:pt>
    <dgm:pt modelId="{1376F350-67BE-4A75-B834-62734C08776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Stock sentiment analysis can be used to determine investors' opinions of a specific stock or asset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Create efficient allocation of capital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Promote collaboration / research sharing for medium or small size company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Hint a future price action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Use as a marketing tool to promote company visions / plan 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dirty="0"/>
            <a:t>Cost effective / spread out messages in matter of seconds / open 24 hours</a:t>
          </a:r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  <a:p>
          <a:pPr>
            <a:buFont typeface="Arial" panose="020B0604020202020204" pitchFamily="34" charset="0"/>
            <a:buChar char="•"/>
          </a:pPr>
          <a:endParaRPr lang="en-US" sz="1400" b="0" dirty="0"/>
        </a:p>
      </dgm:t>
    </dgm:pt>
    <dgm:pt modelId="{F32EBF8A-4AD0-4A37-8AA1-2EFADC4C7B12}" type="parTrans" cxnId="{2F47D670-243F-4C78-82AE-73C61CC79CDA}">
      <dgm:prSet/>
      <dgm:spPr/>
      <dgm:t>
        <a:bodyPr/>
        <a:lstStyle/>
        <a:p>
          <a:endParaRPr lang="en-US"/>
        </a:p>
      </dgm:t>
    </dgm:pt>
    <dgm:pt modelId="{BA6BF9B2-7F4F-46A4-A310-E471A7466B6F}" type="sibTrans" cxnId="{2F47D670-243F-4C78-82AE-73C61CC79CDA}">
      <dgm:prSet/>
      <dgm:spPr/>
      <dgm:t>
        <a:bodyPr/>
        <a:lstStyle/>
        <a:p>
          <a:endParaRPr lang="en-US"/>
        </a:p>
      </dgm:t>
    </dgm:pt>
    <dgm:pt modelId="{8FA3B885-A8A0-4E68-AE2C-A9F2EEB9DFEF}">
      <dgm:prSet phldrT="[Text]"/>
      <dgm:spPr/>
      <dgm:t>
        <a:bodyPr/>
        <a:lstStyle/>
        <a:p>
          <a:r>
            <a:rPr lang="en-US" dirty="0"/>
            <a:t>Negative</a:t>
          </a:r>
        </a:p>
      </dgm:t>
    </dgm:pt>
    <dgm:pt modelId="{3FB4C967-0751-4114-8748-71581A8AA1C4}" type="parTrans" cxnId="{543BB27C-9429-4007-98B1-265ECED57D88}">
      <dgm:prSet/>
      <dgm:spPr/>
      <dgm:t>
        <a:bodyPr/>
        <a:lstStyle/>
        <a:p>
          <a:endParaRPr lang="en-US"/>
        </a:p>
      </dgm:t>
    </dgm:pt>
    <dgm:pt modelId="{D846EA4E-F1AA-4053-A18E-275E300AE8F4}" type="sibTrans" cxnId="{543BB27C-9429-4007-98B1-265ECED57D88}">
      <dgm:prSet/>
      <dgm:spPr/>
      <dgm:t>
        <a:bodyPr/>
        <a:lstStyle/>
        <a:p>
          <a:endParaRPr lang="en-US"/>
        </a:p>
      </dgm:t>
    </dgm:pt>
    <dgm:pt modelId="{426010C5-3180-4C21-B3B1-FA2F2234FAA9}">
      <dgm:prSet phldrT="[Text]" custT="1"/>
      <dgm:spPr/>
      <dgm:t>
        <a:bodyPr/>
        <a:lstStyle/>
        <a:p>
          <a:r>
            <a:rPr lang="en-US" sz="1400" dirty="0"/>
            <a:t>No boundary / hard to control</a:t>
          </a:r>
        </a:p>
        <a:p>
          <a:endParaRPr lang="en-US" sz="1400" dirty="0"/>
        </a:p>
        <a:p>
          <a:r>
            <a:rPr lang="en-US" sz="1400" dirty="0"/>
            <a:t>Speculative mania with explosive Impact </a:t>
          </a:r>
        </a:p>
        <a:p>
          <a:endParaRPr lang="en-US" sz="1400" dirty="0"/>
        </a:p>
        <a:p>
          <a:r>
            <a:rPr lang="en-US" sz="1400" dirty="0"/>
            <a:t>Cost increase – monitor the activity </a:t>
          </a:r>
        </a:p>
      </dgm:t>
    </dgm:pt>
    <dgm:pt modelId="{05AB5D35-0774-4776-B256-993D78BB65B2}" type="parTrans" cxnId="{212B8E1F-D2FC-48C6-960C-36D8EAD4DD22}">
      <dgm:prSet/>
      <dgm:spPr/>
      <dgm:t>
        <a:bodyPr/>
        <a:lstStyle/>
        <a:p>
          <a:endParaRPr lang="en-US"/>
        </a:p>
      </dgm:t>
    </dgm:pt>
    <dgm:pt modelId="{926E6C6F-5A6B-431B-8CA8-8CD620B41D30}" type="sibTrans" cxnId="{212B8E1F-D2FC-48C6-960C-36D8EAD4DD22}">
      <dgm:prSet/>
      <dgm:spPr/>
      <dgm:t>
        <a:bodyPr/>
        <a:lstStyle/>
        <a:p>
          <a:endParaRPr lang="en-US"/>
        </a:p>
      </dgm:t>
    </dgm:pt>
    <dgm:pt modelId="{43583936-BE2E-4A42-BDD7-B1F8D780A152}" type="pres">
      <dgm:prSet presAssocID="{33EB3A8F-B6EE-44E7-9450-35083F499BE2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FED34DFC-5A96-4004-A633-CE7D2D54910C}" type="pres">
      <dgm:prSet presAssocID="{33EB3A8F-B6EE-44E7-9450-35083F499BE2}" presName="Background" presStyleLbl="node1" presStyleIdx="0" presStyleCnt="1" custScaleY="155080"/>
      <dgm:spPr/>
    </dgm:pt>
    <dgm:pt modelId="{1CA7571A-7FA6-43F8-9960-659F759D15F8}" type="pres">
      <dgm:prSet presAssocID="{33EB3A8F-B6EE-44E7-9450-35083F499BE2}" presName="Divider" presStyleLbl="callout" presStyleIdx="0" presStyleCnt="1"/>
      <dgm:spPr/>
    </dgm:pt>
    <dgm:pt modelId="{54B36BEB-B805-430A-A71D-5A401F0B1289}" type="pres">
      <dgm:prSet presAssocID="{33EB3A8F-B6EE-44E7-9450-35083F499BE2}" presName="ChildText1" presStyleLbl="revTx" presStyleIdx="0" presStyleCnt="0" custScaleY="89112" custLinFactNeighborY="-31112">
        <dgm:presLayoutVars>
          <dgm:chMax val="0"/>
          <dgm:chPref val="0"/>
          <dgm:bulletEnabled val="1"/>
        </dgm:presLayoutVars>
      </dgm:prSet>
      <dgm:spPr/>
    </dgm:pt>
    <dgm:pt modelId="{AFF5B524-E311-4862-8C03-B4F86BD086FB}" type="pres">
      <dgm:prSet presAssocID="{33EB3A8F-B6EE-44E7-9450-35083F499BE2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F332A6F-3607-4AB8-A888-F19CF85FA8C6}" type="pres">
      <dgm:prSet presAssocID="{33EB3A8F-B6EE-44E7-9450-35083F499BE2}" presName="ParentText1" presStyleLbl="revTx" presStyleIdx="0" presStyleCnt="0">
        <dgm:presLayoutVars>
          <dgm:chMax val="1"/>
          <dgm:chPref val="1"/>
        </dgm:presLayoutVars>
      </dgm:prSet>
      <dgm:spPr/>
    </dgm:pt>
    <dgm:pt modelId="{A2607331-25FF-497A-A578-76EA60891878}" type="pres">
      <dgm:prSet presAssocID="{33EB3A8F-B6EE-44E7-9450-35083F499BE2}" presName="ParentShape1" presStyleLbl="alignImgPlace1" presStyleIdx="0" presStyleCnt="2" custScaleX="197842">
        <dgm:presLayoutVars/>
      </dgm:prSet>
      <dgm:spPr/>
    </dgm:pt>
    <dgm:pt modelId="{B80409DC-E99D-437F-8C76-FDFE493D70BB}" type="pres">
      <dgm:prSet presAssocID="{33EB3A8F-B6EE-44E7-9450-35083F499BE2}" presName="ParentText2" presStyleLbl="revTx" presStyleIdx="0" presStyleCnt="0">
        <dgm:presLayoutVars>
          <dgm:chMax val="1"/>
          <dgm:chPref val="1"/>
        </dgm:presLayoutVars>
      </dgm:prSet>
      <dgm:spPr/>
    </dgm:pt>
    <dgm:pt modelId="{CA490437-1E47-4B2B-B167-5E9E2BC2BBF8}" type="pres">
      <dgm:prSet presAssocID="{33EB3A8F-B6EE-44E7-9450-35083F499BE2}" presName="ParentShape2" presStyleLbl="alignImgPlace1" presStyleIdx="1" presStyleCnt="2" custScaleX="194753">
        <dgm:presLayoutVars/>
      </dgm:prSet>
      <dgm:spPr/>
    </dgm:pt>
  </dgm:ptLst>
  <dgm:cxnLst>
    <dgm:cxn modelId="{AE2D9A07-3006-4B77-B0F4-481DB77C8EED}" type="presOf" srcId="{8FA3B885-A8A0-4E68-AE2C-A9F2EEB9DFEF}" destId="{B80409DC-E99D-437F-8C76-FDFE493D70BB}" srcOrd="0" destOrd="0" presId="urn:microsoft.com/office/officeart/2009/3/layout/OpposingIdeas"/>
    <dgm:cxn modelId="{212B8E1F-D2FC-48C6-960C-36D8EAD4DD22}" srcId="{8FA3B885-A8A0-4E68-AE2C-A9F2EEB9DFEF}" destId="{426010C5-3180-4C21-B3B1-FA2F2234FAA9}" srcOrd="0" destOrd="0" parTransId="{05AB5D35-0774-4776-B256-993D78BB65B2}" sibTransId="{926E6C6F-5A6B-431B-8CA8-8CD620B41D30}"/>
    <dgm:cxn modelId="{224E334B-C0DE-4CB3-8C26-5264AB2AEA57}" srcId="{33EB3A8F-B6EE-44E7-9450-35083F499BE2}" destId="{4C64E2C3-305D-490B-8D38-E3B11442C2A0}" srcOrd="0" destOrd="0" parTransId="{DB14F776-2BE8-4D41-82B6-2A3631A1B841}" sibTransId="{E3F1C304-6486-432E-BE59-F84985AEB3F1}"/>
    <dgm:cxn modelId="{0A7E686C-49E9-4D4F-84FF-D54AF4A44E22}" type="presOf" srcId="{4C64E2C3-305D-490B-8D38-E3B11442C2A0}" destId="{DF332A6F-3607-4AB8-A888-F19CF85FA8C6}" srcOrd="0" destOrd="0" presId="urn:microsoft.com/office/officeart/2009/3/layout/OpposingIdeas"/>
    <dgm:cxn modelId="{2F47D670-243F-4C78-82AE-73C61CC79CDA}" srcId="{4C64E2C3-305D-490B-8D38-E3B11442C2A0}" destId="{1376F350-67BE-4A75-B834-62734C087766}" srcOrd="0" destOrd="0" parTransId="{F32EBF8A-4AD0-4A37-8AA1-2EFADC4C7B12}" sibTransId="{BA6BF9B2-7F4F-46A4-A310-E471A7466B6F}"/>
    <dgm:cxn modelId="{02513B55-B61A-4218-94D7-97793C977069}" type="presOf" srcId="{1376F350-67BE-4A75-B834-62734C087766}" destId="{54B36BEB-B805-430A-A71D-5A401F0B1289}" srcOrd="0" destOrd="0" presId="urn:microsoft.com/office/officeart/2009/3/layout/OpposingIdeas"/>
    <dgm:cxn modelId="{543BB27C-9429-4007-98B1-265ECED57D88}" srcId="{33EB3A8F-B6EE-44E7-9450-35083F499BE2}" destId="{8FA3B885-A8A0-4E68-AE2C-A9F2EEB9DFEF}" srcOrd="1" destOrd="0" parTransId="{3FB4C967-0751-4114-8748-71581A8AA1C4}" sibTransId="{D846EA4E-F1AA-4053-A18E-275E300AE8F4}"/>
    <dgm:cxn modelId="{CA4E19AD-2B6E-4B33-8C3F-8F52BE6AC209}" type="presOf" srcId="{33EB3A8F-B6EE-44E7-9450-35083F499BE2}" destId="{43583936-BE2E-4A42-BDD7-B1F8D780A152}" srcOrd="0" destOrd="0" presId="urn:microsoft.com/office/officeart/2009/3/layout/OpposingIdeas"/>
    <dgm:cxn modelId="{6912F8B7-8E2E-4D9F-BC24-9BD34E17A2D0}" type="presOf" srcId="{8FA3B885-A8A0-4E68-AE2C-A9F2EEB9DFEF}" destId="{CA490437-1E47-4B2B-B167-5E9E2BC2BBF8}" srcOrd="1" destOrd="0" presId="urn:microsoft.com/office/officeart/2009/3/layout/OpposingIdeas"/>
    <dgm:cxn modelId="{4965B5E2-3830-4189-BAF9-0D1EFF7D52A0}" type="presOf" srcId="{4C64E2C3-305D-490B-8D38-E3B11442C2A0}" destId="{A2607331-25FF-497A-A578-76EA60891878}" srcOrd="1" destOrd="0" presId="urn:microsoft.com/office/officeart/2009/3/layout/OpposingIdeas"/>
    <dgm:cxn modelId="{63DC34FD-63A7-4151-868A-C910458B1D96}" type="presOf" srcId="{426010C5-3180-4C21-B3B1-FA2F2234FAA9}" destId="{AFF5B524-E311-4862-8C03-B4F86BD086FB}" srcOrd="0" destOrd="0" presId="urn:microsoft.com/office/officeart/2009/3/layout/OpposingIdeas"/>
    <dgm:cxn modelId="{A995FCF1-2818-49B3-9C86-3A547F018B8B}" type="presParOf" srcId="{43583936-BE2E-4A42-BDD7-B1F8D780A152}" destId="{FED34DFC-5A96-4004-A633-CE7D2D54910C}" srcOrd="0" destOrd="0" presId="urn:microsoft.com/office/officeart/2009/3/layout/OpposingIdeas"/>
    <dgm:cxn modelId="{4FDDBD0A-510F-4A83-A2C1-DA1146C695D4}" type="presParOf" srcId="{43583936-BE2E-4A42-BDD7-B1F8D780A152}" destId="{1CA7571A-7FA6-43F8-9960-659F759D15F8}" srcOrd="1" destOrd="0" presId="urn:microsoft.com/office/officeart/2009/3/layout/OpposingIdeas"/>
    <dgm:cxn modelId="{EE5AB7AE-D22D-4C8C-A276-B66D5F5B47C2}" type="presParOf" srcId="{43583936-BE2E-4A42-BDD7-B1F8D780A152}" destId="{54B36BEB-B805-430A-A71D-5A401F0B1289}" srcOrd="2" destOrd="0" presId="urn:microsoft.com/office/officeart/2009/3/layout/OpposingIdeas"/>
    <dgm:cxn modelId="{6C063787-EC5D-4E0B-8198-C9ED9F36F5F8}" type="presParOf" srcId="{43583936-BE2E-4A42-BDD7-B1F8D780A152}" destId="{AFF5B524-E311-4862-8C03-B4F86BD086FB}" srcOrd="3" destOrd="0" presId="urn:microsoft.com/office/officeart/2009/3/layout/OpposingIdeas"/>
    <dgm:cxn modelId="{34C1B05D-8F66-4188-86EA-7643D1C137F8}" type="presParOf" srcId="{43583936-BE2E-4A42-BDD7-B1F8D780A152}" destId="{DF332A6F-3607-4AB8-A888-F19CF85FA8C6}" srcOrd="4" destOrd="0" presId="urn:microsoft.com/office/officeart/2009/3/layout/OpposingIdeas"/>
    <dgm:cxn modelId="{BE312247-8807-4BF5-BC6B-35489EAC46B5}" type="presParOf" srcId="{43583936-BE2E-4A42-BDD7-B1F8D780A152}" destId="{A2607331-25FF-497A-A578-76EA60891878}" srcOrd="5" destOrd="0" presId="urn:microsoft.com/office/officeart/2009/3/layout/OpposingIdeas"/>
    <dgm:cxn modelId="{E26132ED-F9AF-4909-9B1D-0342EC3D8CF5}" type="presParOf" srcId="{43583936-BE2E-4A42-BDD7-B1F8D780A152}" destId="{B80409DC-E99D-437F-8C76-FDFE493D70BB}" srcOrd="6" destOrd="0" presId="urn:microsoft.com/office/officeart/2009/3/layout/OpposingIdeas"/>
    <dgm:cxn modelId="{D0E83FAE-724D-48B3-8CEA-455EB1AF064A}" type="presParOf" srcId="{43583936-BE2E-4A42-BDD7-B1F8D780A152}" destId="{CA490437-1E47-4B2B-B167-5E9E2BC2BBF8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6CB8-2030-49F0-8609-0CE6D91F317D}">
      <dsp:nvSpPr>
        <dsp:cNvPr id="0" name=""/>
        <dsp:cNvSpPr/>
      </dsp:nvSpPr>
      <dsp:spPr>
        <a:xfrm rot="21300000">
          <a:off x="20932" y="2203957"/>
          <a:ext cx="6779375" cy="776340"/>
        </a:xfrm>
        <a:prstGeom prst="mathMinus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94945F-23B2-412B-B2CE-628613C95D05}">
      <dsp:nvSpPr>
        <dsp:cNvPr id="0" name=""/>
        <dsp:cNvSpPr/>
      </dsp:nvSpPr>
      <dsp:spPr>
        <a:xfrm>
          <a:off x="818548" y="259212"/>
          <a:ext cx="2046372" cy="2073702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BEC17F-1D70-48C3-B5C4-45F8C23CB950}">
      <dsp:nvSpPr>
        <dsp:cNvPr id="0" name=""/>
        <dsp:cNvSpPr/>
      </dsp:nvSpPr>
      <dsp:spPr>
        <a:xfrm>
          <a:off x="3615257" y="0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3615257" y="0"/>
        <a:ext cx="2182796" cy="2177387"/>
      </dsp:txXfrm>
    </dsp:sp>
    <dsp:sp modelId="{20D3D044-B4FA-4F82-BD11-ABA0B598912F}">
      <dsp:nvSpPr>
        <dsp:cNvPr id="0" name=""/>
        <dsp:cNvSpPr/>
      </dsp:nvSpPr>
      <dsp:spPr>
        <a:xfrm>
          <a:off x="3956319" y="2851340"/>
          <a:ext cx="2046372" cy="2073702"/>
        </a:xfrm>
        <a:prstGeom prst="upArrow">
          <a:avLst/>
        </a:prstGeom>
        <a:solidFill>
          <a:schemeClr val="accent3">
            <a:hueOff val="-280837"/>
            <a:satOff val="-7592"/>
            <a:lumOff val="-1568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48D7E3-1335-4E90-810E-4A3873486A9D}">
      <dsp:nvSpPr>
        <dsp:cNvPr id="0" name=""/>
        <dsp:cNvSpPr/>
      </dsp:nvSpPr>
      <dsp:spPr>
        <a:xfrm>
          <a:off x="1023186" y="3006867"/>
          <a:ext cx="2182796" cy="2177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023186" y="3006867"/>
        <a:ext cx="2182796" cy="21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34DFC-5A96-4004-A633-CE7D2D54910C}">
      <dsp:nvSpPr>
        <dsp:cNvPr id="0" name=""/>
        <dsp:cNvSpPr/>
      </dsp:nvSpPr>
      <dsp:spPr>
        <a:xfrm>
          <a:off x="1655887" y="-63745"/>
          <a:ext cx="6650330" cy="554615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7571A-7FA6-43F8-9960-659F759D15F8}">
      <dsp:nvSpPr>
        <dsp:cNvPr id="0" name=""/>
        <dsp:cNvSpPr/>
      </dsp:nvSpPr>
      <dsp:spPr>
        <a:xfrm>
          <a:off x="4981052" y="1300480"/>
          <a:ext cx="886" cy="2817706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36BEB-B805-430A-A71D-5A401F0B1289}">
      <dsp:nvSpPr>
        <dsp:cNvPr id="0" name=""/>
        <dsp:cNvSpPr/>
      </dsp:nvSpPr>
      <dsp:spPr>
        <a:xfrm>
          <a:off x="1877565" y="413223"/>
          <a:ext cx="2881809" cy="27040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Stock sentiment analysis can be used to determine investors' opinions of a specific stock or asset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Create efficient allocation of capital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Promote collaboration / research sharing for medium or small size company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Hint a future price action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Use as a marketing tool to promote company visions / plan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kern="1200" dirty="0"/>
            <a:t>Cost effective / spread out messages in matter of seconds / open 24 hours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400" b="0" kern="1200" dirty="0"/>
        </a:p>
      </dsp:txBody>
      <dsp:txXfrm>
        <a:off x="1877565" y="413223"/>
        <a:ext cx="2881809" cy="2704062"/>
      </dsp:txXfrm>
    </dsp:sp>
    <dsp:sp modelId="{AFF5B524-E311-4862-8C03-B4F86BD086FB}">
      <dsp:nvSpPr>
        <dsp:cNvPr id="0" name=""/>
        <dsp:cNvSpPr/>
      </dsp:nvSpPr>
      <dsp:spPr>
        <a:xfrm>
          <a:off x="5202730" y="1192106"/>
          <a:ext cx="2881809" cy="30344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boundary / hard to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Speculative mania with explosive Impact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Cost increase – monitor the activity </a:t>
          </a:r>
        </a:p>
      </dsp:txBody>
      <dsp:txXfrm>
        <a:off x="5202730" y="1192106"/>
        <a:ext cx="2881809" cy="3034453"/>
      </dsp:txXfrm>
    </dsp:sp>
    <dsp:sp modelId="{A2607331-25FF-497A-A578-76EA60891878}">
      <dsp:nvSpPr>
        <dsp:cNvPr id="0" name=""/>
        <dsp:cNvSpPr/>
      </dsp:nvSpPr>
      <dsp:spPr>
        <a:xfrm rot="16200000">
          <a:off x="-849026" y="854291"/>
          <a:ext cx="3901440" cy="2192857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Positive</a:t>
          </a:r>
        </a:p>
      </dsp:txBody>
      <dsp:txXfrm>
        <a:off x="-517610" y="1735785"/>
        <a:ext cx="3238608" cy="1092701"/>
      </dsp:txXfrm>
    </dsp:sp>
    <dsp:sp modelId="{CA490437-1E47-4B2B-B167-5E9E2BC2BBF8}">
      <dsp:nvSpPr>
        <dsp:cNvPr id="0" name=""/>
        <dsp:cNvSpPr/>
      </dsp:nvSpPr>
      <dsp:spPr>
        <a:xfrm rot="5400000">
          <a:off x="6909691" y="2388637"/>
          <a:ext cx="3901440" cy="2158619"/>
        </a:xfrm>
        <a:prstGeom prst="rightArrow">
          <a:avLst>
            <a:gd name="adj1" fmla="val 49830"/>
            <a:gd name="adj2" fmla="val 6066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Negative</a:t>
          </a:r>
        </a:p>
      </dsp:txBody>
      <dsp:txXfrm>
        <a:off x="7235933" y="2603886"/>
        <a:ext cx="3248957" cy="10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7E4B-77F2-4F1F-A42E-27F76E26558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014B7-726F-4F2F-B2B8-D2D638AE8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r.camber.energy/press-releases/detail/670/camber-energy-announces-15000000-investment-fro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r.camber.energy/press-releases/detail/674/camber-energy-secures-exclusive-ip-license-for-patented" TargetMode="External"/><Relationship Id="rId4" Type="http://schemas.openxmlformats.org/officeDocument/2006/relationships/hyperlink" Target="https://ir.camber.energy/press-releases/detail/672/camber-energy-acquires-majority-interest-in-simson-maxwel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Extracting Concordance and Collocations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times a word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each occurrence appears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words surround each occurrence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4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Company Visions announced in late Dec. 2020 (by James Doris, CEO)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Transform Camber Energy into a leading diversified energy company by acquisition of growth potential company(independent exploration and production)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existing exploration and production unit with sustainable and renewable energy alternatives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Year 2021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January 2021: </a:t>
            </a:r>
            <a:r>
              <a:rPr lang="en-US" dirty="0"/>
              <a:t>Eliminated $18.9m (company worth less than $200m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14 July 2021:</a:t>
            </a:r>
            <a:r>
              <a:rPr lang="en-US" dirty="0"/>
              <a:t> Camber Energy</a:t>
            </a:r>
            <a:r>
              <a:rPr lang="en-US" dirty="0">
                <a:hlinkClick r:id="rId3"/>
              </a:rPr>
              <a:t> receives</a:t>
            </a:r>
            <a:r>
              <a:rPr lang="en-US" dirty="0"/>
              <a:t> a $15m investment from an institutional investor;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9 August 2021:</a:t>
            </a:r>
            <a:r>
              <a:rPr lang="en-US" dirty="0"/>
              <a:t> Camber Energy</a:t>
            </a:r>
            <a:r>
              <a:rPr lang="en-US" dirty="0">
                <a:hlinkClick r:id="rId4"/>
              </a:rPr>
              <a:t> acquires</a:t>
            </a:r>
            <a:r>
              <a:rPr lang="en-US" dirty="0"/>
              <a:t> a majority stake in Simson-Maxwell, a manufacturer and supplier of industrial engines and other products;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25 August 2021:</a:t>
            </a:r>
            <a:r>
              <a:rPr lang="en-US" dirty="0"/>
              <a:t> Camber Energy</a:t>
            </a:r>
            <a:r>
              <a:rPr lang="en-US" dirty="0">
                <a:hlinkClick r:id="rId5"/>
              </a:rPr>
              <a:t> enters</a:t>
            </a:r>
            <a:r>
              <a:rPr lang="en-US" dirty="0"/>
              <a:t> into an Exclusive Intellectual Property License Agreement with ESG Clean Energy for exclusive use of the ESG Clean Energy System, which generates clean electricity while capturing carbon dioxide (CO2).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014B7-726F-4F2F-B2B8-D2D638AE8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2.jp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2.wdp"/><Relationship Id="rId9" Type="http://schemas.openxmlformats.org/officeDocument/2006/relationships/hyperlink" Target="https://www.wsj.com/market-data/quotes/ce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E7A-2E05-4090-ABF3-9F0C7BB9B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freak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7FDD4-F706-4AD4-AB6F-95220C6FA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Friend Zone: </a:t>
            </a:r>
            <a:r>
              <a:rPr lang="en-US" dirty="0"/>
              <a:t>Liz Martinez, Greg Douglas, Jose Medina, and June Beaver</a:t>
            </a:r>
          </a:p>
          <a:p>
            <a:r>
              <a:rPr lang="en-US" sz="1400" i="1" dirty="0"/>
              <a:t>October 6, 2021</a:t>
            </a:r>
          </a:p>
        </p:txBody>
      </p:sp>
    </p:spTree>
    <p:extLst>
      <p:ext uri="{BB962C8B-B14F-4D97-AF65-F5344CB8AC3E}">
        <p14:creationId xmlns:p14="http://schemas.microsoft.com/office/powerpoint/2010/main" val="306797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7A2FB9-AB20-4985-AF30-12A8E3FB488E}"/>
              </a:ext>
            </a:extLst>
          </p:cNvPr>
          <p:cNvSpPr/>
          <p:nvPr/>
        </p:nvSpPr>
        <p:spPr>
          <a:xfrm>
            <a:off x="525975" y="4655451"/>
            <a:ext cx="5000124" cy="195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403B7-9AB0-4815-ACFD-2296A41BF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0" y="846963"/>
            <a:ext cx="5000124" cy="3412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A7B91-5496-4FC1-BC1C-183C2BC80AD7}"/>
              </a:ext>
            </a:extLst>
          </p:cNvPr>
          <p:cNvSpPr txBox="1"/>
          <p:nvPr/>
        </p:nvSpPr>
        <p:spPr>
          <a:xfrm>
            <a:off x="5450305" y="884322"/>
            <a:ext cx="6490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Input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price (open/high/low/close)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in trade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Activation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–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sz="1400" dirty="0"/>
              <a:t>Rectified Linear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- Tanh </a:t>
            </a:r>
            <a:r>
              <a:rPr lang="en-US" sz="1600" dirty="0"/>
              <a:t>(s - shaped)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mean_squared_error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Underfitting</a:t>
            </a:r>
            <a:r>
              <a:rPr lang="en-US" dirty="0"/>
              <a:t>-the algorithm does not fit the data well enough (high error rate in both </a:t>
            </a:r>
            <a:r>
              <a:rPr lang="en-US" dirty="0" err="1"/>
              <a:t>traing</a:t>
            </a:r>
            <a:r>
              <a:rPr lang="en-US" dirty="0"/>
              <a:t> and testing 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8396699" y="426772"/>
            <a:ext cx="332001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Neural Network - TensorFlow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67458-BD82-4D21-9175-6C9301608888}"/>
              </a:ext>
            </a:extLst>
          </p:cNvPr>
          <p:cNvSpPr txBox="1"/>
          <p:nvPr/>
        </p:nvSpPr>
        <p:spPr>
          <a:xfrm>
            <a:off x="525975" y="4229380"/>
            <a:ext cx="3318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Note: Graph shows result of Test data prediction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DEBBD-3441-48A4-87F0-6059A38C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5" y="5871504"/>
            <a:ext cx="4848536" cy="5541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81740E-0F3E-4F84-ABDB-EF9348EDB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05" y="4997828"/>
            <a:ext cx="4857064" cy="59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BD098-AB8F-4202-A005-70A64855A264}"/>
              </a:ext>
            </a:extLst>
          </p:cNvPr>
          <p:cNvSpPr txBox="1"/>
          <p:nvPr/>
        </p:nvSpPr>
        <p:spPr>
          <a:xfrm>
            <a:off x="628282" y="5616543"/>
            <a:ext cx="143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 data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564B2-AD67-4254-A358-2768EFC3DA6E}"/>
              </a:ext>
            </a:extLst>
          </p:cNvPr>
          <p:cNvSpPr txBox="1"/>
          <p:nvPr/>
        </p:nvSpPr>
        <p:spPr>
          <a:xfrm>
            <a:off x="597505" y="4720829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data score</a:t>
            </a:r>
          </a:p>
        </p:txBody>
      </p:sp>
    </p:spTree>
    <p:extLst>
      <p:ext uri="{BB962C8B-B14F-4D97-AF65-F5344CB8AC3E}">
        <p14:creationId xmlns:p14="http://schemas.microsoft.com/office/powerpoint/2010/main" val="121964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1CD66-C464-441D-8580-FAAC2E40B75D}"/>
              </a:ext>
            </a:extLst>
          </p:cNvPr>
          <p:cNvSpPr txBox="1"/>
          <p:nvPr/>
        </p:nvSpPr>
        <p:spPr>
          <a:xfrm>
            <a:off x="9299630" y="523220"/>
            <a:ext cx="2098651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A6966-8C1E-4168-A5C5-CDDAA4E3A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49" y="1120528"/>
            <a:ext cx="3430855" cy="2182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0A189E-D0E3-4FFC-B517-E820DC575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47" y="4050557"/>
            <a:ext cx="3477057" cy="21952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A38921-AEAE-4FD6-BB45-B97E888100BA}"/>
              </a:ext>
            </a:extLst>
          </p:cNvPr>
          <p:cNvSpPr txBox="1"/>
          <p:nvPr/>
        </p:nvSpPr>
        <p:spPr>
          <a:xfrm>
            <a:off x="5173508" y="3656143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41ED9-FAD1-416E-85DF-2E57C75F6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86" y="3115444"/>
            <a:ext cx="3704999" cy="820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CDA4AA-6166-4D97-991F-E75C73AD3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7" y="1087161"/>
            <a:ext cx="3729377" cy="2249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13F6110-8546-4C61-95B5-8BFCB855B19A}"/>
              </a:ext>
            </a:extLst>
          </p:cNvPr>
          <p:cNvSpPr txBox="1"/>
          <p:nvPr/>
        </p:nvSpPr>
        <p:spPr>
          <a:xfrm>
            <a:off x="272296" y="717829"/>
            <a:ext cx="1925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Before Train &amp; Test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6CD235-5D72-4C72-B73E-9AC63CEB0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96" y="3525621"/>
            <a:ext cx="3477057" cy="5249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51B64B1-16B7-49FC-B90F-875090C947C5}"/>
              </a:ext>
            </a:extLst>
          </p:cNvPr>
          <p:cNvSpPr txBox="1"/>
          <p:nvPr/>
        </p:nvSpPr>
        <p:spPr>
          <a:xfrm>
            <a:off x="373021" y="4715339"/>
            <a:ext cx="400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is </a:t>
            </a:r>
            <a:r>
              <a:rPr lang="en-US" b="1" dirty="0"/>
              <a:t>overfitting</a:t>
            </a:r>
            <a:r>
              <a:rPr lang="en-US" dirty="0"/>
              <a:t> - accuracy of the training was above 75% but extremely poor in predicting the test 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ED99DE-A7B0-4CF9-8EB5-5F431A9241D3}"/>
              </a:ext>
            </a:extLst>
          </p:cNvPr>
          <p:cNvSpPr txBox="1"/>
          <p:nvPr/>
        </p:nvSpPr>
        <p:spPr>
          <a:xfrm>
            <a:off x="5285662" y="746666"/>
            <a:ext cx="126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Testing 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68CC331-E9A4-47B0-BAB4-8B6ECBDA8C44}"/>
              </a:ext>
            </a:extLst>
          </p:cNvPr>
          <p:cNvSpPr/>
          <p:nvPr/>
        </p:nvSpPr>
        <p:spPr>
          <a:xfrm rot="5400000">
            <a:off x="7610041" y="3330839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0F7E8A9-C5A1-4460-A314-9C76EBEC297F}"/>
              </a:ext>
            </a:extLst>
          </p:cNvPr>
          <p:cNvSpPr/>
          <p:nvPr/>
        </p:nvSpPr>
        <p:spPr>
          <a:xfrm>
            <a:off x="4097933" y="1542496"/>
            <a:ext cx="683437" cy="44739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07C36-6084-4C6B-9988-57959A391C26}"/>
              </a:ext>
            </a:extLst>
          </p:cNvPr>
          <p:cNvSpPr txBox="1"/>
          <p:nvPr/>
        </p:nvSpPr>
        <p:spPr>
          <a:xfrm>
            <a:off x="8325004" y="1568774"/>
            <a:ext cx="14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size = 0.25</a:t>
            </a:r>
          </a:p>
        </p:txBody>
      </p:sp>
    </p:spTree>
    <p:extLst>
      <p:ext uri="{BB962C8B-B14F-4D97-AF65-F5344CB8AC3E}">
        <p14:creationId xmlns:p14="http://schemas.microsoft.com/office/powerpoint/2010/main" val="327465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Assimilation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599B2-01F7-434D-9295-863BA55175DB}"/>
              </a:ext>
            </a:extLst>
          </p:cNvPr>
          <p:cNvSpPr/>
          <p:nvPr/>
        </p:nvSpPr>
        <p:spPr>
          <a:xfrm>
            <a:off x="475290" y="0"/>
            <a:ext cx="70621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Happily Ever After (may be?)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98A46F-34C9-447E-9DD8-3C87092C4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904240"/>
              </p:ext>
            </p:extLst>
          </p:nvPr>
        </p:nvGraphicFramePr>
        <p:xfrm>
          <a:off x="120732" y="792128"/>
          <a:ext cx="994498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90883CB-B336-4918-82E5-711D7D52C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3941" y="289311"/>
            <a:ext cx="2996540" cy="2996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AED13E-2DC4-44CE-A7FB-AC206DE58FDE}"/>
              </a:ext>
            </a:extLst>
          </p:cNvPr>
          <p:cNvSpPr txBox="1"/>
          <p:nvPr/>
        </p:nvSpPr>
        <p:spPr>
          <a:xfrm>
            <a:off x="8888987" y="368756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8288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4F84A-056B-44C3-B3B8-10C908AF5B47}"/>
              </a:ext>
            </a:extLst>
          </p:cNvPr>
          <p:cNvSpPr/>
          <p:nvPr/>
        </p:nvSpPr>
        <p:spPr>
          <a:xfrm>
            <a:off x="1278105" y="1046273"/>
            <a:ext cx="626866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</a:t>
            </a:r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</a:t>
            </a:r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D4DA5-054D-4D62-9C83-D94C6F50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559" y="2093272"/>
            <a:ext cx="3468708" cy="371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BA11A-47E3-4C94-A445-6B9E97AE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71" y="3721280"/>
            <a:ext cx="2996540" cy="2996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F9524-8743-44D8-BE27-DAFC797DE601}"/>
              </a:ext>
            </a:extLst>
          </p:cNvPr>
          <p:cNvSpPr txBox="1"/>
          <p:nvPr/>
        </p:nvSpPr>
        <p:spPr>
          <a:xfrm>
            <a:off x="8960239" y="621141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308791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741C8DB-64FF-4482-9416-D515196C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087" y="4058316"/>
            <a:ext cx="2822368" cy="28223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6E84D-3202-4A69-8FD5-286751A8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14" y="1661635"/>
            <a:ext cx="3930833" cy="294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0B8B641-D9BA-44DC-91E8-C9B126B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49" y="1832529"/>
            <a:ext cx="2377655" cy="23776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C91F8-1BCB-4484-9EE7-3EA659B7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D52F33-8724-4CAB-AA5D-8B6F79D03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7" y="4462860"/>
            <a:ext cx="3095501" cy="30955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FE811F3-5C1E-480C-A17B-763CAEEAD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355" y="5951"/>
            <a:ext cx="3218850" cy="20513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F86898-64C1-452A-AED8-6A25CEFC0AAC}"/>
              </a:ext>
            </a:extLst>
          </p:cNvPr>
          <p:cNvSpPr txBox="1"/>
          <p:nvPr/>
        </p:nvSpPr>
        <p:spPr>
          <a:xfrm>
            <a:off x="8594638" y="6247965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1C0DF8B-7D63-4D4F-9287-6770D8D80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040" y="4312494"/>
            <a:ext cx="2309593" cy="22978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E5B90D-E66A-40BB-B672-512351839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27" y="594491"/>
            <a:ext cx="2953295" cy="2214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684AB8-4C38-4223-9E20-F94188A92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6739" y="4048539"/>
            <a:ext cx="982105" cy="9821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D4990-3130-4496-8413-7609B78392F3}"/>
              </a:ext>
            </a:extLst>
          </p:cNvPr>
          <p:cNvSpPr/>
          <p:nvPr/>
        </p:nvSpPr>
        <p:spPr>
          <a:xfrm>
            <a:off x="13568" y="5951"/>
            <a:ext cx="61593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The World of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DE51E-F785-48A9-BE4D-48D948A90701}"/>
              </a:ext>
            </a:extLst>
          </p:cNvPr>
          <p:cNvSpPr txBox="1"/>
          <p:nvPr/>
        </p:nvSpPr>
        <p:spPr>
          <a:xfrm>
            <a:off x="1080327" y="87986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933FF"/>
                </a:solidFill>
              </a:rPr>
              <a:t>Are we ready to connect?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23A94-94EF-493A-BA9C-152589E9A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96" y="2489935"/>
            <a:ext cx="1816133" cy="18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E57A8-D230-4A02-BE1C-60B881ED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97690" y="5590870"/>
            <a:ext cx="467619" cy="7891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32F50C-2568-49B3-B26F-D8F40214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2" y="3974305"/>
            <a:ext cx="1583855" cy="1453420"/>
          </a:xfrm>
          <a:prstGeom prst="rect">
            <a:avLst/>
          </a:prstGeom>
        </p:spPr>
      </p:pic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E5A9F1C0-5A23-41EC-8024-E1B44AA3F6B3}"/>
              </a:ext>
            </a:extLst>
          </p:cNvPr>
          <p:cNvSpPr/>
          <p:nvPr/>
        </p:nvSpPr>
        <p:spPr>
          <a:xfrm>
            <a:off x="2142773" y="780077"/>
            <a:ext cx="5742036" cy="5602821"/>
          </a:xfrm>
          <a:prstGeom prst="donut">
            <a:avLst>
              <a:gd name="adj" fmla="val 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F7E35E9-9C7F-452A-97DD-FDEEF629C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141186" y="2227935"/>
            <a:ext cx="1017092" cy="899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E2AFA8-1B65-4A5D-A5D1-CEE9FEC3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597">
            <a:off x="1772772" y="1190064"/>
            <a:ext cx="1046243" cy="925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D80CB7-621E-4B5F-A270-8770CF7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49" y="830001"/>
            <a:ext cx="990998" cy="925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FC29B7-3EB6-4A45-842C-6A476C4A6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19458" flipH="1">
            <a:off x="1533783" y="920501"/>
            <a:ext cx="570994" cy="492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3CDD39-2B00-42BB-8502-5FE45A9E0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478764">
            <a:off x="2043003" y="1826149"/>
            <a:ext cx="538804" cy="499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A9E8A-D86E-47F0-8322-D6C82C85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2897" y="1631809"/>
            <a:ext cx="467661" cy="432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63D152-2B7F-4BF8-B439-8BE36AFFE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683" y="2083149"/>
            <a:ext cx="1059762" cy="9605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EA02B5-3CCF-4DA0-8093-0A36BFA6F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918" y="1975754"/>
            <a:ext cx="478658" cy="452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C9F264-4DA4-488E-9548-10863C8CF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204" y="1388512"/>
            <a:ext cx="868591" cy="4587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61F580-FE90-4D42-A294-DA9C37144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42773" y="810046"/>
            <a:ext cx="538804" cy="499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D1542D-30CA-4300-897F-8581A8B8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1452345" y="2723367"/>
            <a:ext cx="612655" cy="4479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367985-A694-446E-A4BB-3397DA094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2560263" y="1699977"/>
            <a:ext cx="414988" cy="3747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F14D71-D0E1-4FF1-8BEB-C55269997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973771" y="2603285"/>
            <a:ext cx="876807" cy="5342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010B47-AA57-4003-B669-BF0AE36A1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1335" y="1012257"/>
            <a:ext cx="432447" cy="3464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8E7D8AA-5CD0-461C-BD76-661712D6E42A}"/>
              </a:ext>
            </a:extLst>
          </p:cNvPr>
          <p:cNvSpPr/>
          <p:nvPr/>
        </p:nvSpPr>
        <p:spPr>
          <a:xfrm>
            <a:off x="3165257" y="832631"/>
            <a:ext cx="26323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xploration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2ADB6BB-DC24-43D7-86BB-256D5F7E9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70225" y="2004050"/>
            <a:ext cx="547022" cy="4525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39D5D-6CE3-4468-A313-FD4AC67C9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899776" flipH="1">
            <a:off x="1036888" y="1008319"/>
            <a:ext cx="547022" cy="4525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84F3E4-6C8B-4FB9-89E7-9DCF6DAEA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730684" y="1775812"/>
            <a:ext cx="612655" cy="4479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F535022-2095-4B15-BD1F-12D8B076D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530" y="1533956"/>
            <a:ext cx="571160" cy="4995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292ADB-F1D8-4A57-82C1-731E9368D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05014">
            <a:off x="873088" y="2311865"/>
            <a:ext cx="414988" cy="3747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9F035A-00A0-4875-9D3D-9C53DD2C3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>
            <a:off x="2496134" y="2081597"/>
            <a:ext cx="612655" cy="4479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6A5B44B-1585-4F99-8699-0F814B1A54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6193" y="1195561"/>
            <a:ext cx="497310" cy="4525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543E71-3072-4DAA-A858-532ADC1F7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380" y="2009735"/>
            <a:ext cx="868591" cy="458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D2A304-F6B3-44A7-811E-DF9840B21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5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24166" flipH="1">
            <a:off x="6354496" y="2235793"/>
            <a:ext cx="832324" cy="68146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C378E5-B673-4356-9154-17B1F0D0CD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683"/>
                    </a14:imgEffect>
                    <a14:imgEffect>
                      <a14:saturation sat="1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38405" flipH="1">
            <a:off x="6214070" y="3172694"/>
            <a:ext cx="520299" cy="4259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3A9806-A5AA-4780-924F-6C2B9D4EC8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396035" flipH="1">
            <a:off x="5748697" y="2491382"/>
            <a:ext cx="711167" cy="5822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76236C7-15DF-49CD-A756-9FE1D570D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24875" flipH="1">
            <a:off x="6717133" y="2917871"/>
            <a:ext cx="735493" cy="60218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54F297-48EE-472D-924A-A07F03677A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5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98376" flipH="1">
            <a:off x="7024270" y="2069751"/>
            <a:ext cx="520299" cy="4259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17EAA-DCDD-49BE-A8B5-82A8FA298B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34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951425" flipH="1">
            <a:off x="7440467" y="2909090"/>
            <a:ext cx="618064" cy="5060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6793B2A-59A3-4458-91C4-DD82361E5D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9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95385" flipH="1">
            <a:off x="7309294" y="3978822"/>
            <a:ext cx="520299" cy="4259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2AE3CF2-F903-4443-8E23-62BF61D3C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7223162" y="2600103"/>
            <a:ext cx="405642" cy="33211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DECBFE5-73FD-4151-B77B-7C27F9176F6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281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7259171" y="3489300"/>
            <a:ext cx="520299" cy="425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125D0A8-C3B6-4E4A-A8EC-877BBE8D9B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14787" flipH="1">
            <a:off x="6212491" y="1799346"/>
            <a:ext cx="520299" cy="425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D12F106-B073-4BC8-94A6-185F312C96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4787" flipH="1">
            <a:off x="5714615" y="1908947"/>
            <a:ext cx="520299" cy="42599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5BC952-9C20-4CBB-A380-5CB837817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125446" flipH="1">
            <a:off x="6685714" y="3596074"/>
            <a:ext cx="711167" cy="58226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5785411-55E0-4E35-A4A7-72A0CEFF3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4175177" flipH="1">
            <a:off x="6531960" y="1454022"/>
            <a:ext cx="711167" cy="58226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EA97B7E-E73F-4CA7-9CED-D107DB2692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466375" flipH="1">
            <a:off x="7632388" y="3385081"/>
            <a:ext cx="375117" cy="3071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9028FC4-C029-4335-91A3-4183BF9FA9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18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18624" flipH="1">
            <a:off x="7772935" y="3713602"/>
            <a:ext cx="456604" cy="3738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F013E9-5E51-4FE3-BFD0-41E6A5E79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647904" flipH="1">
            <a:off x="7751098" y="4100832"/>
            <a:ext cx="372804" cy="30523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0C667FB-BC54-46D3-B460-AD26601DB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25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720590" flipH="1">
            <a:off x="8281654" y="3706848"/>
            <a:ext cx="277351" cy="22708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F74B14D-0A7E-4237-95A4-658BDA64CF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12118" flipH="1">
            <a:off x="8205561" y="3994996"/>
            <a:ext cx="263719" cy="2159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ACE2559-7701-40E6-AD81-CD81BE2B00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316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824074" flipH="1">
            <a:off x="8005164" y="3314662"/>
            <a:ext cx="364004" cy="29802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86E81A1-9669-4078-975A-C9432D95DD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3704192" flipH="1">
            <a:off x="8510527" y="3915176"/>
            <a:ext cx="276417" cy="22631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60861F-2B18-4012-BD90-F144E1B92E72}"/>
              </a:ext>
            </a:extLst>
          </p:cNvPr>
          <p:cNvSpPr/>
          <p:nvPr/>
        </p:nvSpPr>
        <p:spPr>
          <a:xfrm>
            <a:off x="7593949" y="1812282"/>
            <a:ext cx="1984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nalyze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6EC9F20-7885-43A8-8525-7204A1217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05595" flipH="1">
            <a:off x="2804714" y="1490840"/>
            <a:ext cx="669608" cy="4479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4714E03-0EBB-43EE-8F2B-E6C57E5A1B74}"/>
              </a:ext>
            </a:extLst>
          </p:cNvPr>
          <p:cNvSpPr/>
          <p:nvPr/>
        </p:nvSpPr>
        <p:spPr>
          <a:xfrm>
            <a:off x="2862203" y="4755412"/>
            <a:ext cx="224018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ssimilation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374C-DADC-4D5D-A6E4-17A0B3248D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180" y="5584993"/>
            <a:ext cx="495921" cy="78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F0293-3EB7-48D4-BFCA-E4F55E640BF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5197" y="4096885"/>
            <a:ext cx="1483499" cy="92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35825-EFD4-4788-BCAB-BA4E21D2BA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1444101" y="5595254"/>
            <a:ext cx="526071" cy="780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46A18-2AA0-4A7B-8A64-D60CC9C1F7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2487974" y="5590870"/>
            <a:ext cx="490999" cy="792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533E7D-4F15-41F3-BBFC-2ABA9AC7148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6193" y="4740628"/>
            <a:ext cx="596026" cy="76826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09421B2-FB32-4527-A7DD-FA7A88517E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273876" y="4107874"/>
            <a:ext cx="2996540" cy="299654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1E5D89C-EC99-424A-AC0E-BE284C71481A}"/>
              </a:ext>
            </a:extLst>
          </p:cNvPr>
          <p:cNvSpPr txBox="1"/>
          <p:nvPr/>
        </p:nvSpPr>
        <p:spPr>
          <a:xfrm>
            <a:off x="8594638" y="62479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B7C94D-BD38-410C-A8EB-33365E792A63}"/>
              </a:ext>
            </a:extLst>
          </p:cNvPr>
          <p:cNvSpPr/>
          <p:nvPr/>
        </p:nvSpPr>
        <p:spPr>
          <a:xfrm>
            <a:off x="3971376" y="2725709"/>
            <a:ext cx="2049381" cy="18703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Ready for the tour?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394FE5-3297-4404-8CFB-20187943908D}"/>
              </a:ext>
            </a:extLst>
          </p:cNvPr>
          <p:cNvSpPr/>
          <p:nvPr/>
        </p:nvSpPr>
        <p:spPr>
          <a:xfrm>
            <a:off x="11919" y="11374"/>
            <a:ext cx="8318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Birds migration into our life circle</a:t>
            </a:r>
          </a:p>
        </p:txBody>
      </p:sp>
    </p:spTree>
    <p:extLst>
      <p:ext uri="{BB962C8B-B14F-4D97-AF65-F5344CB8AC3E}">
        <p14:creationId xmlns:p14="http://schemas.microsoft.com/office/powerpoint/2010/main" val="24661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5" grpId="0"/>
      <p:bldP spid="78" grpId="0"/>
      <p:bldP spid="81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7DB8B5-9550-4CA6-B3E8-815259440EE3}"/>
              </a:ext>
            </a:extLst>
          </p:cNvPr>
          <p:cNvSpPr/>
          <p:nvPr/>
        </p:nvSpPr>
        <p:spPr>
          <a:xfrm>
            <a:off x="397824" y="1211281"/>
            <a:ext cx="4661854" cy="55676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DF77D-CDBE-4305-837C-5E937C4F7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5" y="3237831"/>
            <a:ext cx="3087584" cy="2860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CF914-825F-454C-AB7A-5EF9984EF163}"/>
              </a:ext>
            </a:extLst>
          </p:cNvPr>
          <p:cNvSpPr/>
          <p:nvPr/>
        </p:nvSpPr>
        <p:spPr>
          <a:xfrm>
            <a:off x="59827" y="759469"/>
            <a:ext cx="1776448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RiceFinTech, # FinTech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496D5-6D4B-45A5-8C09-5ED38D19B62A}"/>
              </a:ext>
            </a:extLst>
          </p:cNvPr>
          <p:cNvSpPr txBox="1"/>
          <p:nvPr/>
        </p:nvSpPr>
        <p:spPr>
          <a:xfrm>
            <a:off x="1011119" y="6144354"/>
            <a:ext cx="297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Medium, </a:t>
            </a:r>
            <a:r>
              <a:rPr lang="en-US" sz="1200" i="1" dirty="0" err="1"/>
              <a:t>DataCamp</a:t>
            </a:r>
            <a:r>
              <a:rPr lang="en-US" sz="1200" i="1" dirty="0"/>
              <a:t>, </a:t>
            </a:r>
            <a:r>
              <a:rPr lang="en-US" sz="1200" i="1" dirty="0" err="1"/>
              <a:t>RealPython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AC38B6-8698-4BEE-A843-1DC7402F7189}"/>
              </a:ext>
            </a:extLst>
          </p:cNvPr>
          <p:cNvSpPr txBox="1"/>
          <p:nvPr/>
        </p:nvSpPr>
        <p:spPr>
          <a:xfrm>
            <a:off x="5234085" y="415498"/>
            <a:ext cx="561999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Sentiment Classifier in Python</a:t>
            </a:r>
          </a:p>
          <a:p>
            <a:endParaRPr lang="en-US" sz="2400" b="1" dirty="0"/>
          </a:p>
          <a:p>
            <a:r>
              <a:rPr lang="en-US" b="1" dirty="0"/>
              <a:t>Naïve Bayes Classifier </a:t>
            </a:r>
            <a:r>
              <a:rPr lang="en-US" dirty="0"/>
              <a:t>using NLTK (Natural Language toolkit) libraries – The tool provide the dataset that categorizes each review as positive or negative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Frequency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Extracting Concordance and Collocations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Popular NLP Sentiment analysis packages: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scikit</a:t>
            </a:r>
            <a:r>
              <a:rPr lang="en-US" sz="1600" b="1" dirty="0"/>
              <a:t>-learn Classifiers With NLTK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VADER</a:t>
            </a:r>
            <a:r>
              <a:rPr lang="en-US" sz="1600" dirty="0"/>
              <a:t> (</a:t>
            </a:r>
            <a:r>
              <a:rPr lang="en-US" sz="1600" b="1" dirty="0"/>
              <a:t>V</a:t>
            </a:r>
            <a:r>
              <a:rPr lang="en-US" sz="1600" dirty="0"/>
              <a:t>alence </a:t>
            </a:r>
            <a:r>
              <a:rPr lang="en-US" sz="1600" b="1" dirty="0"/>
              <a:t>A</a:t>
            </a:r>
            <a:r>
              <a:rPr lang="en-US" sz="1600" dirty="0"/>
              <a:t>ware </a:t>
            </a:r>
            <a:r>
              <a:rPr lang="en-US" sz="1600" b="1" dirty="0"/>
              <a:t>D</a:t>
            </a:r>
            <a:r>
              <a:rPr lang="en-US" sz="1600" dirty="0"/>
              <a:t>ictionary and </a:t>
            </a:r>
            <a:r>
              <a:rPr lang="en-US" sz="1600" dirty="0" err="1"/>
              <a:t>s</a:t>
            </a:r>
            <a:r>
              <a:rPr lang="en-US" sz="1600" b="1" dirty="0" err="1"/>
              <a:t>E</a:t>
            </a:r>
            <a:r>
              <a:rPr lang="en-US" sz="1600" dirty="0" err="1"/>
              <a:t>ntiment</a:t>
            </a:r>
            <a:r>
              <a:rPr lang="en-US" sz="1600" dirty="0"/>
              <a:t> </a:t>
            </a:r>
            <a:r>
              <a:rPr lang="en-US" sz="1600" b="1" dirty="0"/>
              <a:t>R</a:t>
            </a:r>
            <a:r>
              <a:rPr lang="en-US" sz="1600" dirty="0"/>
              <a:t>easoner): built-in pretrained sentiment analyzer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TextBlob</a:t>
            </a:r>
            <a:r>
              <a:rPr lang="en-US" sz="1600" dirty="0"/>
              <a:t>: provide access to common text-processing operations through a familiar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SentiWordNet</a:t>
            </a:r>
            <a:r>
              <a:rPr lang="en-US" sz="1600" dirty="0"/>
              <a:t>: an opinion lexicon derived from the WordNet database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Flair</a:t>
            </a:r>
            <a:r>
              <a:rPr lang="en-US" sz="1600" dirty="0"/>
              <a:t>: embedding based python packages (classify vector for each </a:t>
            </a:r>
            <a:r>
              <a:rPr lang="en-US" sz="1600" dirty="0" err="1"/>
              <a:t>synonymically</a:t>
            </a:r>
            <a:r>
              <a:rPr lang="en-US" sz="1600" dirty="0"/>
              <a:t> similar words group)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A3E2C-13C0-49A6-AA6A-C42479A8C014}"/>
              </a:ext>
            </a:extLst>
          </p:cNvPr>
          <p:cNvSpPr txBox="1"/>
          <p:nvPr/>
        </p:nvSpPr>
        <p:spPr>
          <a:xfrm>
            <a:off x="676894" y="1401363"/>
            <a:ext cx="42157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What is sentiment analysis?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Sentiment analysis is the task of determining the emotional value of a given expression in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40716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</p:spTree>
    <p:extLst>
      <p:ext uri="{BB962C8B-B14F-4D97-AF65-F5344CB8AC3E}">
        <p14:creationId xmlns:p14="http://schemas.microsoft.com/office/powerpoint/2010/main" val="251735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9852-717A-4685-8033-936EA060D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814720"/>
              </p:ext>
            </p:extLst>
          </p:nvPr>
        </p:nvGraphicFramePr>
        <p:xfrm>
          <a:off x="1236413" y="1410773"/>
          <a:ext cx="6821240" cy="5184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668128-4C07-41C3-97FC-6557BF6EF5EB}"/>
              </a:ext>
            </a:extLst>
          </p:cNvPr>
          <p:cNvSpPr/>
          <p:nvPr/>
        </p:nvSpPr>
        <p:spPr>
          <a:xfrm>
            <a:off x="6529" y="0"/>
            <a:ext cx="46618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Realm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of tweeps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3FBE9-3E1B-44DE-B33A-EF5E9141E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54" y="4847759"/>
            <a:ext cx="3732810" cy="1871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3A8669-6B19-4746-8175-BD616CE53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383" y="1523577"/>
            <a:ext cx="3660441" cy="185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9AFE2D-83C7-42FE-AB78-7268D72C2300}"/>
              </a:ext>
            </a:extLst>
          </p:cNvPr>
          <p:cNvSpPr txBox="1"/>
          <p:nvPr/>
        </p:nvSpPr>
        <p:spPr>
          <a:xfrm>
            <a:off x="4789128" y="1049023"/>
            <a:ext cx="355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Positive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2FC1C-D2DB-47E9-AEB5-12E733138DDA}"/>
              </a:ext>
            </a:extLst>
          </p:cNvPr>
          <p:cNvSpPr txBox="1"/>
          <p:nvPr/>
        </p:nvSpPr>
        <p:spPr>
          <a:xfrm>
            <a:off x="984971" y="4348258"/>
            <a:ext cx="3665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Wordcloud –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Negative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Sentiment</a:t>
            </a:r>
          </a:p>
        </p:txBody>
      </p:sp>
    </p:spTree>
    <p:extLst>
      <p:ext uri="{BB962C8B-B14F-4D97-AF65-F5344CB8AC3E}">
        <p14:creationId xmlns:p14="http://schemas.microsoft.com/office/powerpoint/2010/main" val="40593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E47F3D-95D9-4710-BAA2-FA2D5D71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9" y="-414412"/>
            <a:ext cx="2144443" cy="1608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E33210-17F3-4A0A-8A5B-A34D9C73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41" y="3238173"/>
            <a:ext cx="4175599" cy="27786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A3AE8-DE8A-4E6E-9903-C40386A0A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95" y="1129097"/>
            <a:ext cx="4092681" cy="2728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101EF-797B-4EFC-ABAB-FD4D17E7E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0" y="3738224"/>
            <a:ext cx="4509221" cy="3004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D6A31-3E9C-4710-85F0-15761F54A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459" y="922519"/>
            <a:ext cx="4582886" cy="2577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371F0-F0E8-4B3C-BEEB-57D34350D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7033" y="1369366"/>
            <a:ext cx="4273345" cy="28461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-20455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49D859-2C36-46F7-B48E-7D6E7B843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7858" y="4480004"/>
            <a:ext cx="4175599" cy="23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6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61C1A2-ABA9-428D-A13A-E1D53FCEF486}"/>
              </a:ext>
            </a:extLst>
          </p:cNvPr>
          <p:cNvSpPr/>
          <p:nvPr/>
        </p:nvSpPr>
        <p:spPr>
          <a:xfrm>
            <a:off x="5791241" y="184648"/>
            <a:ext cx="2576945" cy="5847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EF741-8AF7-4180-9361-AEB487BC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4" y="1498666"/>
            <a:ext cx="2845872" cy="197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DAE9A-64E5-453E-9E3D-626C13580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330" y="1499696"/>
            <a:ext cx="2754210" cy="188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A3083-01AB-484F-8805-87D65BD80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976" y="1498666"/>
            <a:ext cx="2754210" cy="1890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338E15-27DA-41FF-8E4A-79D54C935904}"/>
              </a:ext>
            </a:extLst>
          </p:cNvPr>
          <p:cNvSpPr/>
          <p:nvPr/>
        </p:nvSpPr>
        <p:spPr>
          <a:xfrm>
            <a:off x="5931802" y="206005"/>
            <a:ext cx="2295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Camber Energy Inc.</a:t>
            </a:r>
          </a:p>
          <a:p>
            <a:r>
              <a:rPr lang="en-US" sz="1400" dirty="0"/>
              <a:t>CEI (U.S.: NYSE American)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8EBCA-2212-4BCD-826B-1848016B3621}"/>
              </a:ext>
            </a:extLst>
          </p:cNvPr>
          <p:cNvSpPr/>
          <p:nvPr/>
        </p:nvSpPr>
        <p:spPr>
          <a:xfrm>
            <a:off x="211508" y="707886"/>
            <a:ext cx="8726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Profile</a:t>
            </a:r>
          </a:p>
          <a:p>
            <a:r>
              <a:rPr lang="en-US" sz="1200" dirty="0"/>
              <a:t>Camber Energy, Inc. is a Houston, Texas-based growth-oriented energy company that owns stakes in oil and natural gas assets across the US. The company also provides custom energy solutions to commercial and industrial clients across North America.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AB87A7-BCAC-4F61-9D7D-479E3285BC60}"/>
              </a:ext>
            </a:extLst>
          </p:cNvPr>
          <p:cNvSpPr txBox="1"/>
          <p:nvPr/>
        </p:nvSpPr>
        <p:spPr>
          <a:xfrm>
            <a:off x="9113941" y="226618"/>
            <a:ext cx="2660073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Sector</a:t>
            </a:r>
          </a:p>
          <a:p>
            <a:r>
              <a:rPr lang="en-US" sz="1100" dirty="0"/>
              <a:t>Oil Extraction</a:t>
            </a:r>
          </a:p>
          <a:p>
            <a:endParaRPr lang="en-US" sz="1100" dirty="0"/>
          </a:p>
          <a:p>
            <a:r>
              <a:rPr lang="en-US" sz="1100" b="1" dirty="0"/>
              <a:t>Industry</a:t>
            </a:r>
          </a:p>
          <a:p>
            <a:r>
              <a:rPr lang="en-US" sz="1100" dirty="0"/>
              <a:t>Companies on the Energy Service</a:t>
            </a:r>
          </a:p>
          <a:p>
            <a:endParaRPr lang="en-US" sz="1100" dirty="0"/>
          </a:p>
          <a:p>
            <a:r>
              <a:rPr lang="en-US" sz="1100" b="1" dirty="0"/>
              <a:t>1Y Sales Change</a:t>
            </a:r>
          </a:p>
          <a:p>
            <a:r>
              <a:rPr lang="en-US" sz="1100" dirty="0">
                <a:solidFill>
                  <a:srgbClr val="FF0000"/>
                </a:solidFill>
              </a:rPr>
              <a:t>-85.52% </a:t>
            </a:r>
          </a:p>
          <a:p>
            <a:endParaRPr lang="en-US" dirty="0"/>
          </a:p>
          <a:p>
            <a:r>
              <a:rPr lang="en-US" sz="1100" b="1" dirty="0"/>
              <a:t>Yield</a:t>
            </a:r>
          </a:p>
          <a:p>
            <a:r>
              <a:rPr lang="en-US" sz="1100" dirty="0"/>
              <a:t>CEI is not currently paying a regular dividend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2596A7-91E8-43E2-9770-186C7805DD01}"/>
              </a:ext>
            </a:extLst>
          </p:cNvPr>
          <p:cNvSpPr txBox="1"/>
          <p:nvPr/>
        </p:nvSpPr>
        <p:spPr>
          <a:xfrm>
            <a:off x="358239" y="6581001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WSJ, Capital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F5BD53-7673-4CBE-97AC-3642EB581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187" y="4007903"/>
            <a:ext cx="2794307" cy="2417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00775-8BC6-4063-88B7-8F2F17B25865}"/>
              </a:ext>
            </a:extLst>
          </p:cNvPr>
          <p:cNvSpPr txBox="1"/>
          <p:nvPr/>
        </p:nvSpPr>
        <p:spPr>
          <a:xfrm>
            <a:off x="601106" y="3669349"/>
            <a:ext cx="2710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Projection: 500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C3E22-FB18-44A4-A8A4-DA93F43C2A47}"/>
              </a:ext>
            </a:extLst>
          </p:cNvPr>
          <p:cNvSpPr txBox="1"/>
          <p:nvPr/>
        </p:nvSpPr>
        <p:spPr>
          <a:xfrm>
            <a:off x="3564203" y="3746293"/>
            <a:ext cx="68682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Year - 2020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company lost 20% on just one day, 10-20-2020 with 50% gain on prior day without any justification or material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unusual high trading volume was from sources outside of the company, especially via the subreddit </a:t>
            </a:r>
            <a:r>
              <a:rPr lang="en-US" sz="1400" dirty="0" err="1"/>
              <a:t>WallStreetBets</a:t>
            </a:r>
            <a:r>
              <a:rPr lang="en-US" sz="1400" dirty="0"/>
              <a:t> (WSB) </a:t>
            </a:r>
          </a:p>
          <a:p>
            <a:r>
              <a:rPr lang="en-US" sz="1400" b="1" dirty="0"/>
              <a:t>Year - 2021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Change in vision affect prediction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Caught investor attention in early 2021 as it heavily mentioned on Reddit’s </a:t>
            </a:r>
            <a:r>
              <a:rPr lang="en-US" sz="1400" dirty="0" err="1"/>
              <a:t>WallStreetBets</a:t>
            </a:r>
            <a:r>
              <a:rPr lang="en-US" sz="1400" dirty="0"/>
              <a:t> forum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of late September 2021, the</a:t>
            </a:r>
            <a:r>
              <a:rPr lang="en-US" sz="1400" dirty="0">
                <a:hlinkClick r:id="rId9"/>
              </a:rPr>
              <a:t> short interest</a:t>
            </a:r>
            <a:r>
              <a:rPr lang="en-US" sz="1400" dirty="0"/>
              <a:t> in CEI stock stands at 6.14 million out of the total 104.2 million shares.</a:t>
            </a:r>
          </a:p>
        </p:txBody>
      </p:sp>
    </p:spTree>
    <p:extLst>
      <p:ext uri="{BB962C8B-B14F-4D97-AF65-F5344CB8AC3E}">
        <p14:creationId xmlns:p14="http://schemas.microsoft.com/office/powerpoint/2010/main" val="85146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022858-5A30-4C92-90B9-6234C2CF37E0}"/>
              </a:ext>
            </a:extLst>
          </p:cNvPr>
          <p:cNvSpPr/>
          <p:nvPr/>
        </p:nvSpPr>
        <p:spPr>
          <a:xfrm>
            <a:off x="9113942" y="6210795"/>
            <a:ext cx="2957326" cy="4296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Impact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321C6-D740-4305-83CB-C036658C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1846" y="6288354"/>
            <a:ext cx="352095" cy="35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0DBEE-9337-43CB-B279-E4172931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9750" y="6288353"/>
            <a:ext cx="352095" cy="3520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EE9CC7-593C-4774-B3D1-9604B43EA098}"/>
              </a:ext>
            </a:extLst>
          </p:cNvPr>
          <p:cNvSpPr/>
          <p:nvPr/>
        </p:nvSpPr>
        <p:spPr>
          <a:xfrm>
            <a:off x="0" y="0"/>
            <a:ext cx="40366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Memoji</a:t>
            </a: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Feelings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82A-0F1C-4F35-A08F-77DF2EFF1D03}"/>
              </a:ext>
            </a:extLst>
          </p:cNvPr>
          <p:cNvSpPr txBox="1"/>
          <p:nvPr/>
        </p:nvSpPr>
        <p:spPr>
          <a:xfrm>
            <a:off x="254199" y="947785"/>
            <a:ext cx="51926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Close Price vs Reddit 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suggested that social media thread may help drive the stock price and volume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correlation between thread volume and trade volume – 0.92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Correlation between close price and thread volume was at 0.77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upvoted score also high correlates to the volume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8CDB3-C249-4577-8247-4563D9B07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94" y="474084"/>
            <a:ext cx="5455404" cy="2829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50B7A-256B-401D-9D36-FFE3FE73096C}"/>
              </a:ext>
            </a:extLst>
          </p:cNvPr>
          <p:cNvSpPr txBox="1"/>
          <p:nvPr/>
        </p:nvSpPr>
        <p:spPr>
          <a:xfrm>
            <a:off x="607662" y="6455782"/>
            <a:ext cx="5176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Only Reddit data was considered in this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29139-9376-486C-A2A1-10300CAF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34" y="3760348"/>
            <a:ext cx="8000010" cy="2354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ADF55F-A61B-4020-8AE5-1B5CF6575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1083" y="3586370"/>
            <a:ext cx="2996540" cy="29965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01DBB9-AE65-468E-BCC1-908710C325B7}"/>
              </a:ext>
            </a:extLst>
          </p:cNvPr>
          <p:cNvSpPr txBox="1"/>
          <p:nvPr/>
        </p:nvSpPr>
        <p:spPr>
          <a:xfrm>
            <a:off x="8761845" y="5726461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 us thumb up if you like</a:t>
            </a:r>
          </a:p>
        </p:txBody>
      </p:sp>
    </p:spTree>
    <p:extLst>
      <p:ext uri="{BB962C8B-B14F-4D97-AF65-F5344CB8AC3E}">
        <p14:creationId xmlns:p14="http://schemas.microsoft.com/office/powerpoint/2010/main" val="15397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1824</TotalTime>
  <Words>892</Words>
  <Application>Microsoft Office PowerPoint</Application>
  <PresentationFormat>Widescreen</PresentationFormat>
  <Paragraphs>143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Social media freak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June Beaver</dc:creator>
  <cp:lastModifiedBy>June Beaver</cp:lastModifiedBy>
  <cp:revision>137</cp:revision>
  <dcterms:created xsi:type="dcterms:W3CDTF">2021-09-30T12:00:47Z</dcterms:created>
  <dcterms:modified xsi:type="dcterms:W3CDTF">2021-10-06T18:41:54Z</dcterms:modified>
</cp:coreProperties>
</file>